
<file path=[Content_Types].xml><?xml version="1.0" encoding="utf-8"?>
<Types xmlns="http://schemas.openxmlformats.org/package/2006/content-types">
  <Default Extension="svg" ContentType="image/svg+xml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nva Sans 1" panose="020B0604020202020204" charset="0"/>
      <p:regular r:id="rId19"/>
    </p:embeddedFont>
    <p:embeddedFont>
      <p:font typeface="DM Serif Display" panose="020B0604020202020204" charset="0"/>
      <p:regular r:id="rId20"/>
    </p:embeddedFont>
    <p:embeddedFont>
      <p:font typeface="Canva Sans 2 Bold" panose="020B0604020202020204" charset="0"/>
      <p:regular r:id="rId21"/>
    </p:embeddedFont>
    <p:embeddedFont>
      <p:font typeface="Canva Sans 1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pp.hubspot.com/payments/purchase/hscs_ZKU7w16eZo0TybU7oWXWYUmyO1amTOcImsOxpucoJrZoR6iFoHRF7OZBOZAR4q3E?referrer=PAYMENT_LINK" TargetMode="External"/><Relationship Id="rId4" Type="http://schemas.openxmlformats.org/officeDocument/2006/relationships/hyperlink" Target="mailto:lmarshall@smiletherapyservices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sv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sv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0.sv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B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328"/>
            <a:ext cx="7727384" cy="5116172"/>
          </a:xfrm>
          <a:custGeom>
            <a:avLst/>
            <a:gdLst/>
            <a:ahLst/>
            <a:cxnLst/>
            <a:rect l="l" t="t" r="r" b="b"/>
            <a:pathLst>
              <a:path w="7727384" h="5116172">
                <a:moveTo>
                  <a:pt x="0" y="0"/>
                </a:moveTo>
                <a:lnTo>
                  <a:pt x="7727384" y="0"/>
                </a:lnTo>
                <a:lnTo>
                  <a:pt x="7727384" y="5116172"/>
                </a:lnTo>
                <a:lnTo>
                  <a:pt x="0" y="5116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0456" y="4089742"/>
            <a:ext cx="4862618" cy="6197258"/>
          </a:xfrm>
          <a:custGeom>
            <a:avLst/>
            <a:gdLst/>
            <a:ahLst/>
            <a:cxnLst/>
            <a:rect l="l" t="t" r="r" b="b"/>
            <a:pathLst>
              <a:path w="4862618" h="6197258">
                <a:moveTo>
                  <a:pt x="0" y="0"/>
                </a:moveTo>
                <a:lnTo>
                  <a:pt x="4862618" y="0"/>
                </a:lnTo>
                <a:lnTo>
                  <a:pt x="4862618" y="6197258"/>
                </a:lnTo>
                <a:lnTo>
                  <a:pt x="0" y="6197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69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30965" y="1028700"/>
            <a:ext cx="4266343" cy="6827632"/>
          </a:xfrm>
          <a:custGeom>
            <a:avLst/>
            <a:gdLst/>
            <a:ahLst/>
            <a:cxnLst/>
            <a:rect l="l" t="t" r="r" b="b"/>
            <a:pathLst>
              <a:path w="4266343" h="6827632">
                <a:moveTo>
                  <a:pt x="0" y="0"/>
                </a:moveTo>
                <a:lnTo>
                  <a:pt x="4266343" y="0"/>
                </a:lnTo>
                <a:lnTo>
                  <a:pt x="4266343" y="6827632"/>
                </a:lnTo>
                <a:lnTo>
                  <a:pt x="0" y="6827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3" t="-129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93182" y="5496589"/>
            <a:ext cx="6784542" cy="4523028"/>
          </a:xfrm>
          <a:custGeom>
            <a:avLst/>
            <a:gdLst/>
            <a:ahLst/>
            <a:cxnLst/>
            <a:rect l="l" t="t" r="r" b="b"/>
            <a:pathLst>
              <a:path w="6784542" h="4523028">
                <a:moveTo>
                  <a:pt x="0" y="0"/>
                </a:moveTo>
                <a:lnTo>
                  <a:pt x="6784542" y="0"/>
                </a:lnTo>
                <a:lnTo>
                  <a:pt x="6784542" y="4523028"/>
                </a:lnTo>
                <a:lnTo>
                  <a:pt x="0" y="4523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97333" y="27328"/>
            <a:ext cx="5890667" cy="4275739"/>
          </a:xfrm>
          <a:custGeom>
            <a:avLst/>
            <a:gdLst/>
            <a:ahLst/>
            <a:cxnLst/>
            <a:rect l="l" t="t" r="r" b="b"/>
            <a:pathLst>
              <a:path w="5890667" h="4275739">
                <a:moveTo>
                  <a:pt x="0" y="0"/>
                </a:moveTo>
                <a:lnTo>
                  <a:pt x="5890667" y="0"/>
                </a:lnTo>
                <a:lnTo>
                  <a:pt x="5890667" y="4275740"/>
                </a:lnTo>
                <a:lnTo>
                  <a:pt x="0" y="4275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44" t="-8697" r="-710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87274" y="4442516"/>
            <a:ext cx="5140642" cy="5844484"/>
          </a:xfrm>
          <a:custGeom>
            <a:avLst/>
            <a:gdLst/>
            <a:ahLst/>
            <a:cxnLst/>
            <a:rect l="l" t="t" r="r" b="b"/>
            <a:pathLst>
              <a:path w="5140642" h="5844484">
                <a:moveTo>
                  <a:pt x="0" y="0"/>
                </a:moveTo>
                <a:lnTo>
                  <a:pt x="5140642" y="0"/>
                </a:lnTo>
                <a:lnTo>
                  <a:pt x="5140642" y="5844484"/>
                </a:lnTo>
                <a:lnTo>
                  <a:pt x="0" y="58444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968" b="-2967"/>
            </a:stretch>
          </a:blipFill>
        </p:spPr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.333" end="55332.73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8"/>
                </p:tgtEl>
              </p:cBhvr>
            </p:cmd>
            <p:audio>
              <p:cMediaNode vol="100000" showWhenStopped="0">
                <p:cTn id="3"/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6976" y="6172200"/>
            <a:ext cx="8181024" cy="4114800"/>
            <a:chOff x="0" y="0"/>
            <a:chExt cx="3010975" cy="1514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0975" cy="1514426"/>
            </a:xfrm>
            <a:custGeom>
              <a:avLst/>
              <a:gdLst/>
              <a:ahLst/>
              <a:cxnLst/>
              <a:rect l="l" t="t" r="r" b="b"/>
              <a:pathLst>
                <a:path w="3010975" h="1514426">
                  <a:moveTo>
                    <a:pt x="0" y="0"/>
                  </a:moveTo>
                  <a:lnTo>
                    <a:pt x="3010975" y="0"/>
                  </a:lnTo>
                  <a:lnTo>
                    <a:pt x="3010975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10975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189218"/>
            <a:ext cx="1343115" cy="4114800"/>
            <a:chOff x="0" y="0"/>
            <a:chExt cx="494325" cy="15144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325" cy="1514426"/>
            </a:xfrm>
            <a:custGeom>
              <a:avLst/>
              <a:gdLst/>
              <a:ahLst/>
              <a:cxnLst/>
              <a:rect l="l" t="t" r="r" b="b"/>
              <a:pathLst>
                <a:path w="494325" h="1514426">
                  <a:moveTo>
                    <a:pt x="0" y="0"/>
                  </a:moveTo>
                  <a:lnTo>
                    <a:pt x="494325" y="0"/>
                  </a:lnTo>
                  <a:lnTo>
                    <a:pt x="494325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325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384776" y="1462671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845416" y="2087522"/>
            <a:ext cx="5313700" cy="7225430"/>
            <a:chOff x="0" y="0"/>
            <a:chExt cx="7084933" cy="963390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9660" r="41342"/>
            <a:stretch>
              <a:fillRect/>
            </a:stretch>
          </p:blipFill>
          <p:spPr>
            <a:xfrm>
              <a:off x="0" y="0"/>
              <a:ext cx="7084933" cy="963390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2384776" y="2249447"/>
            <a:ext cx="8521286" cy="215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6"/>
              </a:lnSpc>
            </a:pPr>
            <a:r>
              <a:rPr lang="en-US" sz="8349" spc="-183">
                <a:solidFill>
                  <a:srgbClr val="760C94"/>
                </a:solidFill>
                <a:latin typeface="DM Serif Display"/>
              </a:rPr>
              <a:t>Platinum Radiance Sponsor - $10,000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97911" y="4594439"/>
            <a:ext cx="6746089" cy="446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Logo on all branding (printed marketing materials, social media, onsite banner, website, promotional items).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1 branded item included in the swag bag.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Vending space included if desired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Full-page ad digital ad space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Special shoutout on social media and at the retreat.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2 VIP tickets.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500076" y="1392818"/>
            <a:ext cx="2206895" cy="0"/>
          </a:xfrm>
          <a:prstGeom prst="line">
            <a:avLst/>
          </a:prstGeom>
          <a:ln w="38100" cap="flat">
            <a:solidFill>
              <a:srgbClr val="C7BDE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5317" y="6172200"/>
            <a:ext cx="3873002" cy="4114800"/>
            <a:chOff x="0" y="0"/>
            <a:chExt cx="1425434" cy="1514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5434" cy="1514426"/>
            </a:xfrm>
            <a:custGeom>
              <a:avLst/>
              <a:gdLst/>
              <a:ahLst/>
              <a:cxnLst/>
              <a:rect l="l" t="t" r="r" b="b"/>
              <a:pathLst>
                <a:path w="1425434" h="1514426">
                  <a:moveTo>
                    <a:pt x="0" y="0"/>
                  </a:moveTo>
                  <a:lnTo>
                    <a:pt x="1425434" y="0"/>
                  </a:lnTo>
                  <a:lnTo>
                    <a:pt x="1425434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25434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74246" y="-277503"/>
            <a:ext cx="3873002" cy="1442623"/>
            <a:chOff x="0" y="0"/>
            <a:chExt cx="1425434" cy="5309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5434" cy="530948"/>
            </a:xfrm>
            <a:custGeom>
              <a:avLst/>
              <a:gdLst/>
              <a:ahLst/>
              <a:cxnLst/>
              <a:rect l="l" t="t" r="r" b="b"/>
              <a:pathLst>
                <a:path w="1425434" h="530948">
                  <a:moveTo>
                    <a:pt x="0" y="0"/>
                  </a:moveTo>
                  <a:lnTo>
                    <a:pt x="1425434" y="0"/>
                  </a:lnTo>
                  <a:lnTo>
                    <a:pt x="1425434" y="530948"/>
                  </a:lnTo>
                  <a:lnTo>
                    <a:pt x="0" y="530948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25434" cy="569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32778" y="1616262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91469" y="2032870"/>
            <a:ext cx="5313700" cy="7225430"/>
            <a:chOff x="0" y="0"/>
            <a:chExt cx="7084933" cy="963390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4674" b="4674"/>
            <a:stretch>
              <a:fillRect/>
            </a:stretch>
          </p:blipFill>
          <p:spPr>
            <a:xfrm>
              <a:off x="0" y="0"/>
              <a:ext cx="7084933" cy="963390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8832778" y="2155854"/>
            <a:ext cx="9058001" cy="215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6"/>
              </a:lnSpc>
            </a:pPr>
            <a:r>
              <a:rPr lang="en-US" sz="8349" spc="-183">
                <a:solidFill>
                  <a:srgbClr val="760C94"/>
                </a:solidFill>
                <a:latin typeface="DM Serif Display"/>
              </a:rPr>
              <a:t>Gold Glow Sponsor - $5000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32778" y="4254971"/>
            <a:ext cx="6746089" cy="357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Logo on selected branding (printed marketing materials, social media, onsite banner).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Vending space included if desired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1 branded item included in the swag bag.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Full page digital ad space</a:t>
            </a:r>
          </a:p>
          <a:p>
            <a:pPr marL="543755" lvl="1" indent="-271878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Canva Sans 1"/>
              </a:rPr>
              <a:t>2 General admission tickets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74420" y="3814295"/>
            <a:ext cx="6935545" cy="589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9" lvl="1" indent="-464185">
              <a:lnSpc>
                <a:spcPts val="4256"/>
              </a:lnSpc>
              <a:buFont typeface="Arial"/>
              <a:buChar char="•"/>
            </a:pPr>
            <a:r>
              <a:rPr lang="en-US" sz="4299" spc="-94">
                <a:solidFill>
                  <a:srgbClr val="000000"/>
                </a:solidFill>
                <a:latin typeface="Canva Sans 1"/>
              </a:rPr>
              <a:t>Logo on digital marketing material.</a:t>
            </a:r>
          </a:p>
          <a:p>
            <a:pPr marL="928369" lvl="1" indent="-464185">
              <a:lnSpc>
                <a:spcPts val="4256"/>
              </a:lnSpc>
              <a:buFont typeface="Arial"/>
              <a:buChar char="•"/>
            </a:pPr>
            <a:r>
              <a:rPr lang="en-US" sz="4299" spc="-94">
                <a:solidFill>
                  <a:srgbClr val="000000"/>
                </a:solidFill>
                <a:latin typeface="Canva Sans 1"/>
              </a:rPr>
              <a:t>1/2 page digital ad space</a:t>
            </a:r>
          </a:p>
          <a:p>
            <a:pPr marL="928369" lvl="1" indent="-464185">
              <a:lnSpc>
                <a:spcPts val="4256"/>
              </a:lnSpc>
              <a:buFont typeface="Arial"/>
              <a:buChar char="•"/>
            </a:pPr>
            <a:r>
              <a:rPr lang="en-US" sz="4299" spc="-94">
                <a:solidFill>
                  <a:srgbClr val="000000"/>
                </a:solidFill>
                <a:latin typeface="Canva Sans 1"/>
              </a:rPr>
              <a:t>Vending space included if desired</a:t>
            </a:r>
          </a:p>
          <a:p>
            <a:pPr marL="928369" lvl="1" indent="-464185">
              <a:lnSpc>
                <a:spcPts val="4256"/>
              </a:lnSpc>
              <a:buFont typeface="Arial"/>
              <a:buChar char="•"/>
            </a:pPr>
            <a:r>
              <a:rPr lang="en-US" sz="4299" spc="-94">
                <a:solidFill>
                  <a:srgbClr val="000000"/>
                </a:solidFill>
                <a:latin typeface="Canva Sans 1"/>
              </a:rPr>
              <a:t>1 branded item included in the swag bags.</a:t>
            </a:r>
          </a:p>
          <a:p>
            <a:pPr marL="928369" lvl="1" indent="-464185">
              <a:lnSpc>
                <a:spcPts val="4256"/>
              </a:lnSpc>
              <a:buFont typeface="Arial"/>
              <a:buChar char="•"/>
            </a:pPr>
            <a:r>
              <a:rPr lang="en-US" sz="4299" spc="-94">
                <a:solidFill>
                  <a:srgbClr val="000000"/>
                </a:solidFill>
                <a:latin typeface="Canva Sans 1"/>
              </a:rPr>
              <a:t>1 general admission ticket.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74420" y="1645131"/>
            <a:ext cx="7711052" cy="208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8"/>
              </a:lnSpc>
            </a:pPr>
            <a:r>
              <a:rPr lang="en-US" sz="8119" spc="-178">
                <a:solidFill>
                  <a:srgbClr val="760C94"/>
                </a:solidFill>
                <a:latin typeface="DM Serif Display"/>
              </a:rPr>
              <a:t>Silver Shine Sponsor - $2500</a:t>
            </a:r>
          </a:p>
        </p:txBody>
      </p:sp>
      <p:sp>
        <p:nvSpPr>
          <p:cNvPr id="4" name="Freeform 4"/>
          <p:cNvSpPr/>
          <p:nvPr/>
        </p:nvSpPr>
        <p:spPr>
          <a:xfrm>
            <a:off x="1688245" y="1655870"/>
            <a:ext cx="1466379" cy="366595"/>
          </a:xfrm>
          <a:custGeom>
            <a:avLst/>
            <a:gdLst/>
            <a:ahLst/>
            <a:cxnLst/>
            <a:rect l="l" t="t" r="r" b="b"/>
            <a:pathLst>
              <a:path w="1466379" h="366595">
                <a:moveTo>
                  <a:pt x="0" y="0"/>
                </a:moveTo>
                <a:lnTo>
                  <a:pt x="1466379" y="0"/>
                </a:lnTo>
                <a:lnTo>
                  <a:pt x="1466379" y="366595"/>
                </a:lnTo>
                <a:lnTo>
                  <a:pt x="0" y="366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2921" y="8891705"/>
            <a:ext cx="1466379" cy="366595"/>
          </a:xfrm>
          <a:custGeom>
            <a:avLst/>
            <a:gdLst/>
            <a:ahLst/>
            <a:cxnLst/>
            <a:rect l="l" t="t" r="r" b="b"/>
            <a:pathLst>
              <a:path w="1466379" h="366595">
                <a:moveTo>
                  <a:pt x="0" y="0"/>
                </a:moveTo>
                <a:lnTo>
                  <a:pt x="1466379" y="0"/>
                </a:lnTo>
                <a:lnTo>
                  <a:pt x="1466379" y="366595"/>
                </a:lnTo>
                <a:lnTo>
                  <a:pt x="0" y="366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449819" y="8229600"/>
            <a:ext cx="8181024" cy="4114800"/>
            <a:chOff x="0" y="0"/>
            <a:chExt cx="3010975" cy="15144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10975" cy="1514426"/>
            </a:xfrm>
            <a:custGeom>
              <a:avLst/>
              <a:gdLst/>
              <a:ahLst/>
              <a:cxnLst/>
              <a:rect l="l" t="t" r="r" b="b"/>
              <a:pathLst>
                <a:path w="3010975" h="1514426">
                  <a:moveTo>
                    <a:pt x="0" y="0"/>
                  </a:moveTo>
                  <a:lnTo>
                    <a:pt x="3010975" y="0"/>
                  </a:lnTo>
                  <a:lnTo>
                    <a:pt x="3010975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10975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91184" y="-2330448"/>
            <a:ext cx="8181024" cy="4114800"/>
            <a:chOff x="0" y="0"/>
            <a:chExt cx="3010975" cy="15144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10975" cy="1514426"/>
            </a:xfrm>
            <a:custGeom>
              <a:avLst/>
              <a:gdLst/>
              <a:ahLst/>
              <a:cxnLst/>
              <a:rect l="l" t="t" r="r" b="b"/>
              <a:pathLst>
                <a:path w="3010975" h="1514426">
                  <a:moveTo>
                    <a:pt x="0" y="0"/>
                  </a:moveTo>
                  <a:lnTo>
                    <a:pt x="3010975" y="0"/>
                  </a:lnTo>
                  <a:lnTo>
                    <a:pt x="3010975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10975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4074" y="4496650"/>
            <a:ext cx="4553239" cy="6521397"/>
            <a:chOff x="0" y="0"/>
            <a:chExt cx="443357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4"/>
              <a:stretch>
                <a:fillRect t="-2364" b="-2364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3409965" y="-273048"/>
            <a:ext cx="4553239" cy="6521397"/>
            <a:chOff x="0" y="0"/>
            <a:chExt cx="443357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4"/>
              <a:stretch>
                <a:fillRect t="-2364" b="-2364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6976" y="6172200"/>
            <a:ext cx="8181024" cy="4114800"/>
            <a:chOff x="0" y="0"/>
            <a:chExt cx="3010975" cy="1514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0975" cy="1514426"/>
            </a:xfrm>
            <a:custGeom>
              <a:avLst/>
              <a:gdLst/>
              <a:ahLst/>
              <a:cxnLst/>
              <a:rect l="l" t="t" r="r" b="b"/>
              <a:pathLst>
                <a:path w="3010975" h="1514426">
                  <a:moveTo>
                    <a:pt x="0" y="0"/>
                  </a:moveTo>
                  <a:lnTo>
                    <a:pt x="3010975" y="0"/>
                  </a:lnTo>
                  <a:lnTo>
                    <a:pt x="3010975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10975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189218"/>
            <a:ext cx="1343115" cy="4114800"/>
            <a:chOff x="0" y="0"/>
            <a:chExt cx="494325" cy="15144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325" cy="1514426"/>
            </a:xfrm>
            <a:custGeom>
              <a:avLst/>
              <a:gdLst/>
              <a:ahLst/>
              <a:cxnLst/>
              <a:rect l="l" t="t" r="r" b="b"/>
              <a:pathLst>
                <a:path w="494325" h="1514426">
                  <a:moveTo>
                    <a:pt x="0" y="0"/>
                  </a:moveTo>
                  <a:lnTo>
                    <a:pt x="494325" y="0"/>
                  </a:lnTo>
                  <a:lnTo>
                    <a:pt x="494325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325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384776" y="785438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845416" y="2087522"/>
            <a:ext cx="5313700" cy="7225430"/>
            <a:chOff x="0" y="0"/>
            <a:chExt cx="7084933" cy="963390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11663" r="39247"/>
            <a:stretch>
              <a:fillRect/>
            </a:stretch>
          </p:blipFill>
          <p:spPr>
            <a:xfrm>
              <a:off x="0" y="0"/>
              <a:ext cx="7084933" cy="963390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2384776" y="1351143"/>
            <a:ext cx="8342381" cy="215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6"/>
              </a:lnSpc>
            </a:pPr>
            <a:r>
              <a:rPr lang="en-US" sz="8349" spc="-183">
                <a:solidFill>
                  <a:srgbClr val="760C94"/>
                </a:solidFill>
                <a:latin typeface="DM Serif Display"/>
              </a:rPr>
              <a:t>Bronze Harmony Sponsor- $1000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84776" y="3440109"/>
            <a:ext cx="7501527" cy="607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9" lvl="1" indent="-464185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Canva Sans 1"/>
              </a:rPr>
              <a:t>Logo included on all digital marketing material</a:t>
            </a:r>
          </a:p>
          <a:p>
            <a:pPr marL="928369" lvl="1" indent="-464185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Canva Sans 1"/>
              </a:rPr>
              <a:t>1/4 page digital ad space</a:t>
            </a:r>
          </a:p>
          <a:p>
            <a:pPr marL="928369" lvl="1" indent="-464185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Canva Sans 1"/>
              </a:rPr>
              <a:t>Vending Space included if desired</a:t>
            </a:r>
          </a:p>
          <a:p>
            <a:pPr marL="928369" lvl="1" indent="-464185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Canva Sans 1"/>
              </a:rPr>
              <a:t>1 general admission ticket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500076" y="1392818"/>
            <a:ext cx="2206895" cy="0"/>
          </a:xfrm>
          <a:prstGeom prst="line">
            <a:avLst/>
          </a:prstGeom>
          <a:ln w="38100" cap="flat">
            <a:solidFill>
              <a:srgbClr val="C7BDE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6976" y="6172200"/>
            <a:ext cx="6980125" cy="4114800"/>
            <a:chOff x="0" y="0"/>
            <a:chExt cx="2568992" cy="1514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8992" cy="1514426"/>
            </a:xfrm>
            <a:custGeom>
              <a:avLst/>
              <a:gdLst/>
              <a:ahLst/>
              <a:cxnLst/>
              <a:rect l="l" t="t" r="r" b="b"/>
              <a:pathLst>
                <a:path w="2568992" h="1514426">
                  <a:moveTo>
                    <a:pt x="0" y="0"/>
                  </a:moveTo>
                  <a:lnTo>
                    <a:pt x="2568992" y="0"/>
                  </a:lnTo>
                  <a:lnTo>
                    <a:pt x="2568992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68992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20419" y="2177133"/>
            <a:ext cx="4553239" cy="6521397"/>
            <a:chOff x="0" y="0"/>
            <a:chExt cx="443357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2"/>
              <a:stretch>
                <a:fillRect l="-31434" r="-8353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702761" y="1768836"/>
            <a:ext cx="7501527" cy="110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6"/>
              </a:lnSpc>
            </a:pPr>
            <a:r>
              <a:rPr lang="en-US" sz="8349" spc="-183">
                <a:solidFill>
                  <a:srgbClr val="760C94"/>
                </a:solidFill>
                <a:latin typeface="DM Serif Display"/>
              </a:rPr>
              <a:t>Partner - $500</a:t>
            </a:r>
          </a:p>
        </p:txBody>
      </p:sp>
      <p:sp>
        <p:nvSpPr>
          <p:cNvPr id="8" name="Freeform 8"/>
          <p:cNvSpPr/>
          <p:nvPr/>
        </p:nvSpPr>
        <p:spPr>
          <a:xfrm>
            <a:off x="1702761" y="1028700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8" y="0"/>
                </a:lnTo>
                <a:lnTo>
                  <a:pt x="973048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02761" y="3125002"/>
            <a:ext cx="7103686" cy="454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9" lvl="1" indent="-464185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1A1615"/>
                </a:solidFill>
                <a:latin typeface="Canva Sans 1"/>
              </a:rPr>
              <a:t>Logo included in retreat brochure</a:t>
            </a:r>
          </a:p>
          <a:p>
            <a:pPr marL="928369" lvl="1" indent="-464185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1A1615"/>
                </a:solidFill>
                <a:latin typeface="Canva Sans 1"/>
              </a:rPr>
              <a:t>1-general admission ticket</a:t>
            </a:r>
          </a:p>
          <a:p>
            <a:pPr marL="928369" lvl="1" indent="-464185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1A1615"/>
                </a:solidFill>
                <a:latin typeface="Canva Sans 1"/>
              </a:rPr>
              <a:t>Company Name in digital ad space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16234830" y="1643382"/>
            <a:ext cx="1639151" cy="409788"/>
          </a:xfrm>
          <a:custGeom>
            <a:avLst/>
            <a:gdLst/>
            <a:ahLst/>
            <a:cxnLst/>
            <a:rect l="l" t="t" r="r" b="b"/>
            <a:pathLst>
              <a:path w="1639151" h="409788">
                <a:moveTo>
                  <a:pt x="0" y="0"/>
                </a:moveTo>
                <a:lnTo>
                  <a:pt x="1639152" y="0"/>
                </a:lnTo>
                <a:lnTo>
                  <a:pt x="1639152" y="409788"/>
                </a:lnTo>
                <a:lnTo>
                  <a:pt x="0" y="409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84274" y="3905250"/>
            <a:ext cx="11719452" cy="31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15000" spc="-330">
                <a:solidFill>
                  <a:srgbClr val="760C94"/>
                </a:solidFill>
                <a:latin typeface="DM Serif Display"/>
              </a:rPr>
              <a:t>LET’S MAKE A DIFFERENCE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4546" y="4975079"/>
            <a:ext cx="1182170" cy="1182170"/>
          </a:xfrm>
          <a:custGeom>
            <a:avLst/>
            <a:gdLst/>
            <a:ahLst/>
            <a:cxnLst/>
            <a:rect l="l" t="t" r="r" b="b"/>
            <a:pathLst>
              <a:path w="1182170" h="1182170">
                <a:moveTo>
                  <a:pt x="0" y="0"/>
                </a:moveTo>
                <a:lnTo>
                  <a:pt x="1182170" y="0"/>
                </a:lnTo>
                <a:lnTo>
                  <a:pt x="1182170" y="1182170"/>
                </a:lnTo>
                <a:lnTo>
                  <a:pt x="0" y="1182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87839"/>
            <a:ext cx="18288000" cy="458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12000" spc="-263">
                <a:solidFill>
                  <a:srgbClr val="760C94"/>
                </a:solidFill>
                <a:latin typeface="DM Serif Display"/>
              </a:rPr>
              <a:t>Become a sponsor today.</a:t>
            </a:r>
          </a:p>
          <a:p>
            <a:pPr algn="ctr">
              <a:lnSpc>
                <a:spcPts val="11880"/>
              </a:lnSpc>
            </a:pPr>
            <a:r>
              <a:rPr lang="en-US" sz="12000" spc="-263">
                <a:solidFill>
                  <a:srgbClr val="760C94"/>
                </a:solidFill>
                <a:latin typeface="DM Serif Display"/>
              </a:rPr>
              <a:t>Contact </a:t>
            </a:r>
            <a:r>
              <a:rPr lang="en-US" sz="12000" spc="-263">
                <a:solidFill>
                  <a:srgbClr val="87AA1C"/>
                </a:solidFill>
                <a:latin typeface="DM Serif Display"/>
              </a:rPr>
              <a:t>LaShonda Marshall</a:t>
            </a:r>
            <a:r>
              <a:rPr lang="en-US" sz="12000" spc="-263">
                <a:solidFill>
                  <a:srgbClr val="760C94"/>
                </a:solidFill>
                <a:latin typeface="DM Serif Display"/>
              </a:rPr>
              <a:t> at: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12929" y="5065467"/>
            <a:ext cx="1182052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nva Sans 2 Bold"/>
              </a:rPr>
              <a:t> </a:t>
            </a:r>
            <a:r>
              <a:rPr lang="en-US" sz="5000" u="sng">
                <a:solidFill>
                  <a:srgbClr val="000000"/>
                </a:solidFill>
                <a:latin typeface="Canva Sans 2 Bold"/>
                <a:hlinkClick r:id="rId4" tooltip="mailto:lmarshall@smiletherapyservices.com"/>
              </a:rPr>
              <a:t>lmarshall@smiletherapyservices.com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379194"/>
            <a:ext cx="182880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>
                <a:solidFill>
                  <a:srgbClr val="87AA1C"/>
                </a:solidFill>
                <a:latin typeface="DM Serif Display"/>
              </a:rPr>
              <a:t>OR checkout and select your support level in the QR CODE BELOW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95850" y="7741547"/>
            <a:ext cx="84963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u="sng" dirty="0">
                <a:solidFill>
                  <a:srgbClr val="000000"/>
                </a:solidFill>
                <a:latin typeface="DM Serif Display"/>
                <a:hlinkClick r:id="rId5" tooltip="https://app.hubspot.com/payments/purchase/hscs_ZKU7w16eZo0TybU7oWXWYUmyO1amTOcImsOxpucoJrZoR6iFoHRF7OZBOZAR4q3E?referrer=PAYMENT_LINK"/>
              </a:rPr>
              <a:t>SPONSOR LEVEL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0391" y="3314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7223" y="4857750"/>
            <a:ext cx="11719452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15000" spc="-330">
                <a:solidFill>
                  <a:srgbClr val="760C94"/>
                </a:solidFill>
                <a:latin typeface="DM Serif Display"/>
              </a:rPr>
              <a:t>THANK YOU!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B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163" y="196163"/>
            <a:ext cx="17936253" cy="9804397"/>
          </a:xfrm>
          <a:custGeom>
            <a:avLst/>
            <a:gdLst/>
            <a:ahLst/>
            <a:cxnLst/>
            <a:rect l="l" t="t" r="r" b="b"/>
            <a:pathLst>
              <a:path w="17936253" h="9804397">
                <a:moveTo>
                  <a:pt x="0" y="0"/>
                </a:moveTo>
                <a:lnTo>
                  <a:pt x="17936253" y="0"/>
                </a:lnTo>
                <a:lnTo>
                  <a:pt x="17936253" y="9804397"/>
                </a:lnTo>
                <a:lnTo>
                  <a:pt x="0" y="9804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53" b="-10319"/>
            </a:stretch>
          </a:blipFill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3143" y="1467868"/>
            <a:ext cx="2282644" cy="22826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09569" y="0"/>
            <a:ext cx="3978147" cy="7318578"/>
            <a:chOff x="0" y="0"/>
            <a:chExt cx="1047742" cy="19275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7742" cy="1927527"/>
            </a:xfrm>
            <a:custGeom>
              <a:avLst/>
              <a:gdLst/>
              <a:ahLst/>
              <a:cxnLst/>
              <a:rect l="l" t="t" r="r" b="b"/>
              <a:pathLst>
                <a:path w="1047742" h="1927527">
                  <a:moveTo>
                    <a:pt x="0" y="0"/>
                  </a:moveTo>
                  <a:lnTo>
                    <a:pt x="1047742" y="0"/>
                  </a:lnTo>
                  <a:lnTo>
                    <a:pt x="1047742" y="1927527"/>
                  </a:lnTo>
                  <a:lnTo>
                    <a:pt x="0" y="1927527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47742" cy="1965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33746" y="1806486"/>
            <a:ext cx="6235877" cy="8480514"/>
            <a:chOff x="0" y="0"/>
            <a:chExt cx="8314502" cy="1130735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191" b="191"/>
            <a:stretch>
              <a:fillRect/>
            </a:stretch>
          </p:blipFill>
          <p:spPr>
            <a:xfrm>
              <a:off x="0" y="0"/>
              <a:ext cx="8314502" cy="11307352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>
            <a:off x="6422458" y="8931140"/>
            <a:ext cx="5610837" cy="0"/>
          </a:xfrm>
          <a:prstGeom prst="line">
            <a:avLst/>
          </a:prstGeom>
          <a:ln w="38100" cap="flat">
            <a:solidFill>
              <a:srgbClr val="C7BD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2428174" y="8828559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96672" y="5738167"/>
            <a:ext cx="4053174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DM Serif Display"/>
              </a:rPr>
              <a:t>Christi Venable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6672" y="3741093"/>
            <a:ext cx="8972448" cy="2063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99"/>
              </a:lnSpc>
            </a:pPr>
            <a:r>
              <a:rPr lang="en-US" sz="9999" spc="-219">
                <a:solidFill>
                  <a:srgbClr val="760C94"/>
                </a:solidFill>
                <a:latin typeface="DM Serif Display"/>
              </a:rPr>
              <a:t>The Refreshing SMILE Retreat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117859" cy="7318578"/>
            <a:chOff x="0" y="0"/>
            <a:chExt cx="821165" cy="1927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1165" cy="1927527"/>
            </a:xfrm>
            <a:custGeom>
              <a:avLst/>
              <a:gdLst/>
              <a:ahLst/>
              <a:cxnLst/>
              <a:rect l="l" t="t" r="r" b="b"/>
              <a:pathLst>
                <a:path w="821165" h="1927527">
                  <a:moveTo>
                    <a:pt x="0" y="0"/>
                  </a:moveTo>
                  <a:lnTo>
                    <a:pt x="821165" y="0"/>
                  </a:lnTo>
                  <a:lnTo>
                    <a:pt x="821165" y="1927527"/>
                  </a:lnTo>
                  <a:lnTo>
                    <a:pt x="0" y="1927527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1165" cy="1965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41441" y="-577901"/>
            <a:ext cx="3117859" cy="1606601"/>
            <a:chOff x="0" y="0"/>
            <a:chExt cx="821165" cy="4231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1165" cy="423138"/>
            </a:xfrm>
            <a:custGeom>
              <a:avLst/>
              <a:gdLst/>
              <a:ahLst/>
              <a:cxnLst/>
              <a:rect l="l" t="t" r="r" b="b"/>
              <a:pathLst>
                <a:path w="821165" h="423138">
                  <a:moveTo>
                    <a:pt x="0" y="0"/>
                  </a:moveTo>
                  <a:lnTo>
                    <a:pt x="821165" y="0"/>
                  </a:lnTo>
                  <a:lnTo>
                    <a:pt x="821165" y="423138"/>
                  </a:lnTo>
                  <a:lnTo>
                    <a:pt x="0" y="423138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21165" cy="461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4299" y="5636816"/>
            <a:ext cx="7874520" cy="4650184"/>
            <a:chOff x="0" y="0"/>
            <a:chExt cx="10499360" cy="6200246"/>
          </a:xfrm>
        </p:grpSpPr>
        <p:pic>
          <p:nvPicPr>
            <p:cNvPr id="9" name="Picture 9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13458.334"/>
                  </p14:media>
                </p:ext>
              </p:extLst>
            </p:nvPr>
          </p:nvPicPr>
          <p:blipFill>
            <a:blip r:embed="rId4"/>
            <a:srcRect l="2373" r="2373"/>
            <a:stretch>
              <a:fillRect/>
            </a:stretch>
          </p:blipFill>
          <p:spPr>
            <a:xfrm>
              <a:off x="0" y="0"/>
              <a:ext cx="10499360" cy="6200246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4013200" y="3392849"/>
            <a:ext cx="5731606" cy="189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88"/>
              </a:lnSpc>
            </a:pPr>
            <a:r>
              <a:rPr lang="en-US" sz="9195" spc="-202">
                <a:solidFill>
                  <a:srgbClr val="760C94"/>
                </a:solidFill>
                <a:latin typeface="DM Serif Display"/>
              </a:rPr>
              <a:t>Who We Are?</a:t>
            </a:r>
          </a:p>
        </p:txBody>
      </p:sp>
      <p:sp>
        <p:nvSpPr>
          <p:cNvPr id="11" name="Freeform 11"/>
          <p:cNvSpPr/>
          <p:nvPr/>
        </p:nvSpPr>
        <p:spPr>
          <a:xfrm>
            <a:off x="4013200" y="2587369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882362" y="1549001"/>
            <a:ext cx="7376938" cy="713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5"/>
              </a:lnSpc>
            </a:pPr>
            <a:r>
              <a:rPr lang="en-US" sz="2718">
                <a:solidFill>
                  <a:srgbClr val="000000"/>
                </a:solidFill>
                <a:latin typeface="Canva Sans 1 Bold"/>
              </a:rPr>
              <a:t>SMILE Therapy Services is a mental health and wellness consulting firm</a:t>
            </a:r>
            <a:r>
              <a:rPr lang="en-US" sz="2718">
                <a:solidFill>
                  <a:srgbClr val="000000"/>
                </a:solidFill>
                <a:latin typeface="Canva Sans 1"/>
              </a:rPr>
              <a:t> dedicated to providing preventative mental health and wellness services to corporations, organizations and individuals.</a:t>
            </a:r>
          </a:p>
          <a:p>
            <a:pPr>
              <a:lnSpc>
                <a:spcPts val="3805"/>
              </a:lnSpc>
            </a:pPr>
            <a:endParaRPr lang="en-US" sz="2718">
              <a:solidFill>
                <a:srgbClr val="000000"/>
              </a:solidFill>
              <a:latin typeface="Canva Sans 1"/>
            </a:endParaRPr>
          </a:p>
          <a:p>
            <a:pPr>
              <a:lnSpc>
                <a:spcPts val="3805"/>
              </a:lnSpc>
            </a:pPr>
            <a:r>
              <a:rPr lang="en-US" sz="2718">
                <a:solidFill>
                  <a:srgbClr val="000000"/>
                </a:solidFill>
                <a:latin typeface="Canva Sans 1"/>
              </a:rPr>
              <a:t>Our staff</a:t>
            </a:r>
            <a:r>
              <a:rPr lang="en-US" sz="2718">
                <a:solidFill>
                  <a:srgbClr val="000000"/>
                </a:solidFill>
                <a:latin typeface="Canva Sans 1 Bold"/>
              </a:rPr>
              <a:t> consist of seasoned licensed mental health professionals </a:t>
            </a:r>
            <a:r>
              <a:rPr lang="en-US" sz="2718">
                <a:solidFill>
                  <a:srgbClr val="000000"/>
                </a:solidFill>
                <a:latin typeface="Canva Sans 1"/>
              </a:rPr>
              <a:t>who are certified in providing trauma informed culturally competent services.</a:t>
            </a:r>
          </a:p>
          <a:p>
            <a:pPr>
              <a:lnSpc>
                <a:spcPts val="3805"/>
              </a:lnSpc>
            </a:pPr>
            <a:endParaRPr lang="en-US" sz="2718">
              <a:solidFill>
                <a:srgbClr val="000000"/>
              </a:solidFill>
              <a:latin typeface="Canva Sans 1"/>
            </a:endParaRPr>
          </a:p>
          <a:p>
            <a:pPr>
              <a:lnSpc>
                <a:spcPts val="3805"/>
              </a:lnSpc>
            </a:pPr>
            <a:r>
              <a:rPr lang="en-US" sz="2718">
                <a:solidFill>
                  <a:srgbClr val="000000"/>
                </a:solidFill>
                <a:latin typeface="Canva Sans 1"/>
              </a:rPr>
              <a:t>Our work </a:t>
            </a:r>
            <a:r>
              <a:rPr lang="en-US" sz="2718">
                <a:solidFill>
                  <a:srgbClr val="000000"/>
                </a:solidFill>
                <a:latin typeface="Canva Sans 1 Bold"/>
              </a:rPr>
              <a:t>helps to improve psychological safety in workplaces</a:t>
            </a:r>
            <a:r>
              <a:rPr lang="en-US" sz="2718">
                <a:solidFill>
                  <a:srgbClr val="000000"/>
                </a:solidFill>
                <a:latin typeface="Canva Sans 1"/>
              </a:rPr>
              <a:t>, increase retention by improving employee mental health and train leaders to lead the whole person.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422458" y="8931140"/>
            <a:ext cx="5610837" cy="0"/>
          </a:xfrm>
          <a:prstGeom prst="line">
            <a:avLst/>
          </a:prstGeom>
          <a:ln w="38100" cap="flat">
            <a:solidFill>
              <a:srgbClr val="C7BDE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0141" y="0"/>
            <a:ext cx="3117859" cy="7318578"/>
            <a:chOff x="0" y="0"/>
            <a:chExt cx="821165" cy="1927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1165" cy="1927527"/>
            </a:xfrm>
            <a:custGeom>
              <a:avLst/>
              <a:gdLst/>
              <a:ahLst/>
              <a:cxnLst/>
              <a:rect l="l" t="t" r="r" b="b"/>
              <a:pathLst>
                <a:path w="821165" h="1927527">
                  <a:moveTo>
                    <a:pt x="0" y="0"/>
                  </a:moveTo>
                  <a:lnTo>
                    <a:pt x="821165" y="0"/>
                  </a:lnTo>
                  <a:lnTo>
                    <a:pt x="821165" y="1927527"/>
                  </a:lnTo>
                  <a:lnTo>
                    <a:pt x="0" y="1927527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1165" cy="1965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58929" y="2785733"/>
            <a:ext cx="3117859" cy="1606601"/>
            <a:chOff x="0" y="0"/>
            <a:chExt cx="821165" cy="4231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1165" cy="423138"/>
            </a:xfrm>
            <a:custGeom>
              <a:avLst/>
              <a:gdLst/>
              <a:ahLst/>
              <a:cxnLst/>
              <a:rect l="l" t="t" r="r" b="b"/>
              <a:pathLst>
                <a:path w="821165" h="423138">
                  <a:moveTo>
                    <a:pt x="0" y="0"/>
                  </a:moveTo>
                  <a:lnTo>
                    <a:pt x="821165" y="0"/>
                  </a:lnTo>
                  <a:lnTo>
                    <a:pt x="821165" y="423138"/>
                  </a:lnTo>
                  <a:lnTo>
                    <a:pt x="0" y="423138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21165" cy="461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91040" y="3224168"/>
            <a:ext cx="5971756" cy="7062832"/>
            <a:chOff x="0" y="0"/>
            <a:chExt cx="7962342" cy="9417109"/>
          </a:xfrm>
        </p:grpSpPr>
        <p:pic>
          <p:nvPicPr>
            <p:cNvPr id="9" name="Picture 9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12041.667"/>
                  </p14:media>
                </p:ext>
              </p:extLst>
            </p:nvPr>
          </p:nvPicPr>
          <p:blipFill>
            <a:blip r:embed="rId4"/>
            <a:srcRect t="16736" b="16736"/>
            <a:stretch>
              <a:fillRect/>
            </a:stretch>
          </p:blipFill>
          <p:spPr>
            <a:xfrm>
              <a:off x="0" y="0"/>
              <a:ext cx="7962342" cy="9417109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853696" y="1597876"/>
            <a:ext cx="8261045" cy="10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88"/>
              </a:lnSpc>
            </a:pPr>
            <a:r>
              <a:rPr lang="en-US" sz="9195" spc="-202">
                <a:solidFill>
                  <a:srgbClr val="760C94"/>
                </a:solidFill>
                <a:latin typeface="DM Serif Display"/>
              </a:rPr>
              <a:t>Our Mission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853696" y="785438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53696" y="2728583"/>
            <a:ext cx="9323205" cy="713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5"/>
              </a:lnSpc>
            </a:pPr>
            <a:r>
              <a:rPr lang="en-US" sz="2718">
                <a:solidFill>
                  <a:srgbClr val="000000"/>
                </a:solidFill>
                <a:latin typeface="Canva Sans 1 Bold"/>
              </a:rPr>
              <a:t>SMILE is committed to improving the lives of youth and adults</a:t>
            </a:r>
            <a:r>
              <a:rPr lang="en-US" sz="2718">
                <a:solidFill>
                  <a:srgbClr val="000000"/>
                </a:solidFill>
                <a:latin typeface="Canva Sans 1"/>
              </a:rPr>
              <a:t> by providing preventative quality trauma informed and culturally responsive mental health services through direct therapy, program management, educational workshops, and mental health trainings.</a:t>
            </a:r>
          </a:p>
          <a:p>
            <a:pPr>
              <a:lnSpc>
                <a:spcPts val="3805"/>
              </a:lnSpc>
            </a:pPr>
            <a:endParaRPr lang="en-US" sz="2718">
              <a:solidFill>
                <a:srgbClr val="000000"/>
              </a:solidFill>
              <a:latin typeface="Canva Sans 1"/>
            </a:endParaRPr>
          </a:p>
          <a:p>
            <a:pPr>
              <a:lnSpc>
                <a:spcPts val="3805"/>
              </a:lnSpc>
            </a:pPr>
            <a:r>
              <a:rPr lang="en-US" sz="2718">
                <a:solidFill>
                  <a:srgbClr val="000000"/>
                </a:solidFill>
                <a:latin typeface="Canva Sans 1"/>
              </a:rPr>
              <a:t>Our mission is </a:t>
            </a:r>
            <a:r>
              <a:rPr lang="en-US" sz="2718">
                <a:solidFill>
                  <a:srgbClr val="000000"/>
                </a:solidFill>
                <a:latin typeface="Canva Sans 1 Bold"/>
              </a:rPr>
              <a:t>to assist youth and their families </a:t>
            </a:r>
            <a:r>
              <a:rPr lang="en-US" sz="2718">
                <a:solidFill>
                  <a:srgbClr val="000000"/>
                </a:solidFill>
                <a:latin typeface="Canva Sans 1"/>
              </a:rPr>
              <a:t>who struggle behaviorally, socially, and emotionally to become self-sufficient contributing citizens to society.</a:t>
            </a:r>
          </a:p>
          <a:p>
            <a:pPr>
              <a:lnSpc>
                <a:spcPts val="3805"/>
              </a:lnSpc>
            </a:pPr>
            <a:endParaRPr lang="en-US" sz="2718">
              <a:solidFill>
                <a:srgbClr val="000000"/>
              </a:solidFill>
              <a:latin typeface="Canva Sans 1"/>
            </a:endParaRPr>
          </a:p>
          <a:p>
            <a:pPr>
              <a:lnSpc>
                <a:spcPts val="3805"/>
              </a:lnSpc>
            </a:pPr>
            <a:r>
              <a:rPr lang="en-US" sz="2718">
                <a:solidFill>
                  <a:srgbClr val="000000"/>
                </a:solidFill>
                <a:latin typeface="Canva Sans 1 Bold"/>
              </a:rPr>
              <a:t>We also are on a mission to ensure mental health is infused in the workplace</a:t>
            </a:r>
            <a:r>
              <a:rPr lang="en-US" sz="2718">
                <a:solidFill>
                  <a:srgbClr val="000000"/>
                </a:solidFill>
                <a:latin typeface="Canva Sans 1"/>
              </a:rPr>
              <a:t> by providing preventative mental health solutions and leadership development through a social emotional lens to managers and executives.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0141" y="0"/>
            <a:ext cx="3117859" cy="7318578"/>
            <a:chOff x="0" y="0"/>
            <a:chExt cx="821165" cy="1927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1165" cy="1927527"/>
            </a:xfrm>
            <a:custGeom>
              <a:avLst/>
              <a:gdLst/>
              <a:ahLst/>
              <a:cxnLst/>
              <a:rect l="l" t="t" r="r" b="b"/>
              <a:pathLst>
                <a:path w="821165" h="1927527">
                  <a:moveTo>
                    <a:pt x="0" y="0"/>
                  </a:moveTo>
                  <a:lnTo>
                    <a:pt x="821165" y="0"/>
                  </a:lnTo>
                  <a:lnTo>
                    <a:pt x="821165" y="1927527"/>
                  </a:lnTo>
                  <a:lnTo>
                    <a:pt x="0" y="1927527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1165" cy="1965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0446" y="0"/>
            <a:ext cx="5971756" cy="10287000"/>
            <a:chOff x="0" y="0"/>
            <a:chExt cx="7962342" cy="13716000"/>
          </a:xfrm>
        </p:grpSpPr>
        <p:pic>
          <p:nvPicPr>
            <p:cNvPr id="6" name="Picture 6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3220" end="5096.615"/>
                  </p14:media>
                </p:ext>
              </p:extLst>
            </p:nvPr>
          </p:nvPicPr>
          <p:blipFill>
            <a:blip r:embed="rId4"/>
            <a:srcRect t="1551" b="1551"/>
            <a:stretch>
              <a:fillRect/>
            </a:stretch>
          </p:blipFill>
          <p:spPr>
            <a:xfrm>
              <a:off x="0" y="0"/>
              <a:ext cx="7962342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276528" y="8486856"/>
            <a:ext cx="2254572" cy="2108025"/>
            <a:chOff x="0" y="0"/>
            <a:chExt cx="593797" cy="555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3797" cy="555200"/>
            </a:xfrm>
            <a:custGeom>
              <a:avLst/>
              <a:gdLst/>
              <a:ahLst/>
              <a:cxnLst/>
              <a:rect l="l" t="t" r="r" b="b"/>
              <a:pathLst>
                <a:path w="593797" h="555200">
                  <a:moveTo>
                    <a:pt x="0" y="0"/>
                  </a:moveTo>
                  <a:lnTo>
                    <a:pt x="593797" y="0"/>
                  </a:lnTo>
                  <a:lnTo>
                    <a:pt x="593797" y="555200"/>
                  </a:lnTo>
                  <a:lnTo>
                    <a:pt x="0" y="555200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93797" cy="593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22123" y="1751323"/>
            <a:ext cx="7095108" cy="778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40"/>
              </a:lnSpc>
            </a:pPr>
            <a:r>
              <a:rPr lang="en-US" sz="18000" spc="-396">
                <a:solidFill>
                  <a:srgbClr val="760C94"/>
                </a:solidFill>
                <a:latin typeface="DM Serif Display"/>
              </a:rPr>
              <a:t>WE NEED YOUR HELP</a:t>
            </a:r>
          </a:p>
        </p:txBody>
      </p:sp>
      <p:sp>
        <p:nvSpPr>
          <p:cNvPr id="11" name="Freeform 11"/>
          <p:cNvSpPr/>
          <p:nvPr/>
        </p:nvSpPr>
        <p:spPr>
          <a:xfrm>
            <a:off x="7622123" y="1113148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30799" y="0"/>
            <a:ext cx="12757201" cy="10287000"/>
            <a:chOff x="0" y="0"/>
            <a:chExt cx="335992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59921" cy="2709333"/>
            </a:xfrm>
            <a:custGeom>
              <a:avLst/>
              <a:gdLst/>
              <a:ahLst/>
              <a:cxnLst/>
              <a:rect l="l" t="t" r="r" b="b"/>
              <a:pathLst>
                <a:path w="3359921" h="2709333">
                  <a:moveTo>
                    <a:pt x="0" y="0"/>
                  </a:moveTo>
                  <a:lnTo>
                    <a:pt x="3359921" y="0"/>
                  </a:lnTo>
                  <a:lnTo>
                    <a:pt x="33599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5992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7958" y="2177133"/>
            <a:ext cx="4553239" cy="6521397"/>
            <a:chOff x="0" y="0"/>
            <a:chExt cx="443357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2"/>
              <a:stretch>
                <a:fillRect l="-2456" r="-245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799447" y="3089331"/>
            <a:ext cx="7246667" cy="105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04"/>
              </a:lnSpc>
            </a:pPr>
            <a:r>
              <a:rPr lang="en-US" sz="8066" spc="-177">
                <a:solidFill>
                  <a:srgbClr val="760C94"/>
                </a:solidFill>
                <a:latin typeface="DM Serif Display"/>
              </a:rPr>
              <a:t>SPONSOR US...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99447" y="4202901"/>
            <a:ext cx="6482994" cy="444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Canva Sans 1 Bold"/>
              </a:rPr>
              <a:t>Elevate your mental health and wellbeing path with SMILE Therapy Services</a:t>
            </a:r>
            <a:r>
              <a:rPr lang="en-US" sz="2799">
                <a:solidFill>
                  <a:srgbClr val="FFFFFF"/>
                </a:solidFill>
                <a:latin typeface="Canva Sans 1"/>
              </a:rPr>
              <a:t> by joining our premier Inaugural Refreshing SMILE Experience, a wellness retreat designed with the unique needs of corporate leaders and entrepreneurs in mind, focusing on improving mental health and well-being. 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209124" y="1643382"/>
            <a:ext cx="1639151" cy="409788"/>
          </a:xfrm>
          <a:custGeom>
            <a:avLst/>
            <a:gdLst/>
            <a:ahLst/>
            <a:cxnLst/>
            <a:rect l="l" t="t" r="r" b="b"/>
            <a:pathLst>
              <a:path w="1639151" h="409788">
                <a:moveTo>
                  <a:pt x="0" y="0"/>
                </a:moveTo>
                <a:lnTo>
                  <a:pt x="1639152" y="0"/>
                </a:lnTo>
                <a:lnTo>
                  <a:pt x="1639152" y="409788"/>
                </a:lnTo>
                <a:lnTo>
                  <a:pt x="0" y="409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234830" y="9034356"/>
            <a:ext cx="1639151" cy="409788"/>
          </a:xfrm>
          <a:custGeom>
            <a:avLst/>
            <a:gdLst/>
            <a:ahLst/>
            <a:cxnLst/>
            <a:rect l="l" t="t" r="r" b="b"/>
            <a:pathLst>
              <a:path w="1639151" h="409788">
                <a:moveTo>
                  <a:pt x="0" y="0"/>
                </a:moveTo>
                <a:lnTo>
                  <a:pt x="1639152" y="0"/>
                </a:lnTo>
                <a:lnTo>
                  <a:pt x="1639152" y="409788"/>
                </a:lnTo>
                <a:lnTo>
                  <a:pt x="0" y="40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99447" y="2568555"/>
            <a:ext cx="794372" cy="198593"/>
          </a:xfrm>
          <a:custGeom>
            <a:avLst/>
            <a:gdLst/>
            <a:ahLst/>
            <a:cxnLst/>
            <a:rect l="l" t="t" r="r" b="b"/>
            <a:pathLst>
              <a:path w="794372" h="198593">
                <a:moveTo>
                  <a:pt x="0" y="0"/>
                </a:moveTo>
                <a:lnTo>
                  <a:pt x="794372" y="0"/>
                </a:lnTo>
                <a:lnTo>
                  <a:pt x="794372" y="198593"/>
                </a:lnTo>
                <a:lnTo>
                  <a:pt x="0" y="198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rot="-5400000">
            <a:off x="-1570061" y="6099769"/>
            <a:ext cx="5159421" cy="0"/>
          </a:xfrm>
          <a:prstGeom prst="line">
            <a:avLst/>
          </a:prstGeom>
          <a:ln w="38100" cap="flat">
            <a:solidFill>
              <a:srgbClr val="C7BD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17035356" y="2177133"/>
            <a:ext cx="0" cy="5159421"/>
          </a:xfrm>
          <a:prstGeom prst="line">
            <a:avLst/>
          </a:prstGeom>
          <a:ln w="38100" cap="flat">
            <a:solidFill>
              <a:srgbClr val="760C9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3506079" y="9239250"/>
            <a:ext cx="2013509" cy="0"/>
          </a:xfrm>
          <a:prstGeom prst="line">
            <a:avLst/>
          </a:prstGeom>
          <a:ln w="38100" cap="flat">
            <a:solidFill>
              <a:srgbClr val="760C94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8273" y="1028700"/>
            <a:ext cx="2959727" cy="8229600"/>
            <a:chOff x="0" y="0"/>
            <a:chExt cx="1089309" cy="3028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309" cy="3028853"/>
            </a:xfrm>
            <a:custGeom>
              <a:avLst/>
              <a:gdLst/>
              <a:ahLst/>
              <a:cxnLst/>
              <a:rect l="l" t="t" r="r" b="b"/>
              <a:pathLst>
                <a:path w="1089309" h="3028853">
                  <a:moveTo>
                    <a:pt x="0" y="0"/>
                  </a:moveTo>
                  <a:lnTo>
                    <a:pt x="1089309" y="0"/>
                  </a:lnTo>
                  <a:lnTo>
                    <a:pt x="1089309" y="3028853"/>
                  </a:lnTo>
                  <a:lnTo>
                    <a:pt x="0" y="3028853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9309" cy="3066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14389" y="1028700"/>
            <a:ext cx="5413884" cy="8229600"/>
            <a:chOff x="0" y="0"/>
            <a:chExt cx="7218512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660" r="660"/>
            <a:stretch>
              <a:fillRect/>
            </a:stretch>
          </p:blipFill>
          <p:spPr>
            <a:xfrm>
              <a:off x="0" y="0"/>
              <a:ext cx="7218512" cy="109728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723015" y="1910738"/>
            <a:ext cx="7246667" cy="177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94"/>
              </a:lnSpc>
            </a:pPr>
            <a:r>
              <a:rPr lang="en-US" sz="8066" spc="-177">
                <a:solidFill>
                  <a:srgbClr val="760C94"/>
                </a:solidFill>
                <a:latin typeface="DM Serif Display"/>
              </a:rPr>
              <a:t>IMMERSE YOURSELF</a:t>
            </a:r>
          </a:p>
        </p:txBody>
      </p:sp>
      <p:sp>
        <p:nvSpPr>
          <p:cNvPr id="8" name="Freeform 8"/>
          <p:cNvSpPr/>
          <p:nvPr/>
        </p:nvSpPr>
        <p:spPr>
          <a:xfrm>
            <a:off x="1723015" y="1190715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7" y="0"/>
                </a:lnTo>
                <a:lnTo>
                  <a:pt x="973047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3015" y="3813768"/>
            <a:ext cx="7657575" cy="617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5"/>
              </a:lnSpc>
            </a:pPr>
            <a:r>
              <a:rPr lang="en-US" sz="2718">
                <a:solidFill>
                  <a:srgbClr val="28272A"/>
                </a:solidFill>
                <a:latin typeface="Canva Sans 1"/>
              </a:rPr>
              <a:t>Indulge in a sound therapy session, thought-provoking panel discussions, </a:t>
            </a:r>
            <a:r>
              <a:rPr lang="en-US" sz="2718">
                <a:solidFill>
                  <a:srgbClr val="28272A"/>
                </a:solidFill>
                <a:latin typeface="Canva Sans 1 Bold"/>
              </a:rPr>
              <a:t>delve into rejuvenating self-care wellness sessions</a:t>
            </a:r>
            <a:r>
              <a:rPr lang="en-US" sz="2718">
                <a:solidFill>
                  <a:srgbClr val="28272A"/>
                </a:solidFill>
                <a:latin typeface="Canva Sans 1"/>
              </a:rPr>
              <a:t> such as our immersive candle making workshop and poignant grief and loss experiential.</a:t>
            </a:r>
          </a:p>
          <a:p>
            <a:pPr>
              <a:lnSpc>
                <a:spcPts val="3805"/>
              </a:lnSpc>
            </a:pPr>
            <a:endParaRPr lang="en-US" sz="2718">
              <a:solidFill>
                <a:srgbClr val="28272A"/>
              </a:solidFill>
              <a:latin typeface="Canva Sans 1"/>
            </a:endParaRPr>
          </a:p>
          <a:p>
            <a:pPr>
              <a:lnSpc>
                <a:spcPts val="3805"/>
              </a:lnSpc>
            </a:pPr>
            <a:r>
              <a:rPr lang="en-US" sz="2718">
                <a:solidFill>
                  <a:srgbClr val="28272A"/>
                </a:solidFill>
                <a:latin typeface="Canva Sans 1 Bold"/>
              </a:rPr>
              <a:t>Explore an array of transformative wellness offerings</a:t>
            </a:r>
            <a:r>
              <a:rPr lang="en-US" sz="2718">
                <a:solidFill>
                  <a:srgbClr val="28272A"/>
                </a:solidFill>
                <a:latin typeface="Canva Sans 1"/>
              </a:rPr>
              <a:t> from our esteemed vendors, available for purchase throughout the duration of the event. Network with like-minded professionals, and discover a wealth of enriching experiences designed to empower and inspire.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6976" y="6172200"/>
            <a:ext cx="6980125" cy="4114800"/>
            <a:chOff x="0" y="0"/>
            <a:chExt cx="2568992" cy="1514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8992" cy="1514426"/>
            </a:xfrm>
            <a:custGeom>
              <a:avLst/>
              <a:gdLst/>
              <a:ahLst/>
              <a:cxnLst/>
              <a:rect l="l" t="t" r="r" b="b"/>
              <a:pathLst>
                <a:path w="2568992" h="1514426">
                  <a:moveTo>
                    <a:pt x="0" y="0"/>
                  </a:moveTo>
                  <a:lnTo>
                    <a:pt x="2568992" y="0"/>
                  </a:lnTo>
                  <a:lnTo>
                    <a:pt x="2568992" y="1514426"/>
                  </a:lnTo>
                  <a:lnTo>
                    <a:pt x="0" y="1514426"/>
                  </a:lnTo>
                  <a:close/>
                </a:path>
              </a:pathLst>
            </a:custGeom>
            <a:solidFill>
              <a:srgbClr val="C7BD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68992" cy="155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20419" y="2177133"/>
            <a:ext cx="4553239" cy="6521397"/>
            <a:chOff x="0" y="0"/>
            <a:chExt cx="443357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2"/>
              <a:stretch>
                <a:fillRect l="-57486" r="-5748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702761" y="1768836"/>
            <a:ext cx="7501527" cy="215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6"/>
              </a:lnSpc>
            </a:pPr>
            <a:r>
              <a:rPr lang="en-US" sz="8349" spc="-183">
                <a:solidFill>
                  <a:srgbClr val="760C94"/>
                </a:solidFill>
                <a:latin typeface="DM Serif Display"/>
              </a:rPr>
              <a:t>Title Sparkle Sponsor- $15,000</a:t>
            </a:r>
          </a:p>
        </p:txBody>
      </p:sp>
      <p:sp>
        <p:nvSpPr>
          <p:cNvPr id="8" name="Freeform 8"/>
          <p:cNvSpPr/>
          <p:nvPr/>
        </p:nvSpPr>
        <p:spPr>
          <a:xfrm>
            <a:off x="1702761" y="1028700"/>
            <a:ext cx="973047" cy="243262"/>
          </a:xfrm>
          <a:custGeom>
            <a:avLst/>
            <a:gdLst/>
            <a:ahLst/>
            <a:cxnLst/>
            <a:rect l="l" t="t" r="r" b="b"/>
            <a:pathLst>
              <a:path w="973047" h="243262">
                <a:moveTo>
                  <a:pt x="0" y="0"/>
                </a:moveTo>
                <a:lnTo>
                  <a:pt x="973048" y="0"/>
                </a:lnTo>
                <a:lnTo>
                  <a:pt x="973048" y="243262"/>
                </a:lnTo>
                <a:lnTo>
                  <a:pt x="0" y="243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02761" y="4201327"/>
            <a:ext cx="7501527" cy="522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6934" lvl="1" indent="-293467">
              <a:lnSpc>
                <a:spcPts val="3805"/>
              </a:lnSpc>
              <a:buFont typeface="Arial"/>
              <a:buChar char="•"/>
            </a:pPr>
            <a:r>
              <a:rPr lang="en-US" sz="2718">
                <a:solidFill>
                  <a:srgbClr val="1A1615"/>
                </a:solidFill>
                <a:latin typeface="Canva Sans 1"/>
              </a:rPr>
              <a:t>Logo on all branding (printed marketing materials, social media, onsite banner, website, promotional items).</a:t>
            </a:r>
          </a:p>
          <a:p>
            <a:pPr marL="586934" lvl="1" indent="-293467">
              <a:lnSpc>
                <a:spcPts val="3805"/>
              </a:lnSpc>
              <a:buFont typeface="Arial"/>
              <a:buChar char="•"/>
            </a:pPr>
            <a:r>
              <a:rPr lang="en-US" sz="2718">
                <a:solidFill>
                  <a:srgbClr val="1A1615"/>
                </a:solidFill>
                <a:latin typeface="Canva Sans 1"/>
              </a:rPr>
              <a:t>2 branded items included in the swag bag.</a:t>
            </a:r>
          </a:p>
          <a:p>
            <a:pPr marL="586934" lvl="1" indent="-293467">
              <a:lnSpc>
                <a:spcPts val="3805"/>
              </a:lnSpc>
              <a:buFont typeface="Arial"/>
              <a:buChar char="•"/>
            </a:pPr>
            <a:r>
              <a:rPr lang="en-US" sz="2718">
                <a:solidFill>
                  <a:srgbClr val="1A1615"/>
                </a:solidFill>
                <a:latin typeface="Canva Sans 1"/>
              </a:rPr>
              <a:t>Vending space included if desired.</a:t>
            </a:r>
          </a:p>
          <a:p>
            <a:pPr marL="586934" lvl="1" indent="-293467">
              <a:lnSpc>
                <a:spcPts val="3805"/>
              </a:lnSpc>
              <a:buFont typeface="Arial"/>
              <a:buChar char="•"/>
            </a:pPr>
            <a:r>
              <a:rPr lang="en-US" sz="2718">
                <a:solidFill>
                  <a:srgbClr val="1A1615"/>
                </a:solidFill>
                <a:latin typeface="Canva Sans 1"/>
              </a:rPr>
              <a:t>Full-page ad in the retreat brochure.</a:t>
            </a:r>
          </a:p>
          <a:p>
            <a:pPr marL="586934" lvl="1" indent="-293467">
              <a:lnSpc>
                <a:spcPts val="3805"/>
              </a:lnSpc>
              <a:buFont typeface="Arial"/>
              <a:buChar char="•"/>
            </a:pPr>
            <a:r>
              <a:rPr lang="en-US" sz="2718">
                <a:solidFill>
                  <a:srgbClr val="1A1615"/>
                </a:solidFill>
                <a:latin typeface="Canva Sans 1"/>
              </a:rPr>
              <a:t>Special shoutout on social media and during the retreat.</a:t>
            </a:r>
          </a:p>
          <a:p>
            <a:pPr marL="586934" lvl="1" indent="-293467">
              <a:lnSpc>
                <a:spcPts val="3805"/>
              </a:lnSpc>
              <a:buFont typeface="Arial"/>
              <a:buChar char="•"/>
            </a:pPr>
            <a:r>
              <a:rPr lang="en-US" sz="2718">
                <a:solidFill>
                  <a:srgbClr val="1A1615"/>
                </a:solidFill>
                <a:latin typeface="Canva Sans 1"/>
              </a:rPr>
              <a:t>Speaking opportunity during the retreat.</a:t>
            </a:r>
          </a:p>
          <a:p>
            <a:pPr marL="586934" lvl="1" indent="-293467">
              <a:lnSpc>
                <a:spcPts val="3805"/>
              </a:lnSpc>
              <a:buFont typeface="Arial"/>
              <a:buChar char="•"/>
            </a:pPr>
            <a:r>
              <a:rPr lang="en-US" sz="2718">
                <a:solidFill>
                  <a:srgbClr val="1A1615"/>
                </a:solidFill>
                <a:latin typeface="Canva Sans 1"/>
              </a:rPr>
              <a:t>3 VIP tickets to the retreat.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16234830" y="1643382"/>
            <a:ext cx="1639151" cy="409788"/>
          </a:xfrm>
          <a:custGeom>
            <a:avLst/>
            <a:gdLst/>
            <a:ahLst/>
            <a:cxnLst/>
            <a:rect l="l" t="t" r="r" b="b"/>
            <a:pathLst>
              <a:path w="1639151" h="409788">
                <a:moveTo>
                  <a:pt x="0" y="0"/>
                </a:moveTo>
                <a:lnTo>
                  <a:pt x="1639152" y="0"/>
                </a:lnTo>
                <a:lnTo>
                  <a:pt x="1639152" y="409788"/>
                </a:lnTo>
                <a:lnTo>
                  <a:pt x="0" y="409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592</Words>
  <Application>Microsoft Office PowerPoint</Application>
  <PresentationFormat>Custom</PresentationFormat>
  <Paragraphs>64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Canva Sans 1</vt:lpstr>
      <vt:lpstr>DM Serif Display</vt:lpstr>
      <vt:lpstr>Canva Sans 2 Bold</vt:lpstr>
      <vt:lpstr>Arial</vt:lpstr>
      <vt:lpstr>Canva Sans 1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Refreshing Smile - Pitch Deck</dc:title>
  <cp:lastModifiedBy>admin</cp:lastModifiedBy>
  <cp:revision>3</cp:revision>
  <dcterms:created xsi:type="dcterms:W3CDTF">2006-08-16T00:00:00Z</dcterms:created>
  <dcterms:modified xsi:type="dcterms:W3CDTF">2024-04-30T16:50:26Z</dcterms:modified>
  <dc:identifier>DAGD0Qa6H_U</dc:identifier>
</cp:coreProperties>
</file>